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7559675" cy="1069181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0" d="100"/>
          <a:sy n="120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69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99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198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77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771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227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879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92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07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041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805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8A424-AEC7-49A8-807F-E38D8B765CB8}" type="datetimeFigureOut">
              <a:rPr lang="fr-FR" smtClean="0"/>
              <a:t>01/08/2019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449FC-CA22-40B5-A93C-FBC105D112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76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400483"/>
              </p:ext>
            </p:extLst>
          </p:nvPr>
        </p:nvGraphicFramePr>
        <p:xfrm>
          <a:off x="143164" y="3240041"/>
          <a:ext cx="3061930" cy="632460"/>
        </p:xfrm>
        <a:graphic>
          <a:graphicData uri="http://schemas.openxmlformats.org/drawingml/2006/table">
            <a:tbl>
              <a:tblPr firstRow="1" firstCol="1" bandRow="1"/>
              <a:tblGrid>
                <a:gridCol w="3061930">
                  <a:extLst>
                    <a:ext uri="{9D8B030D-6E8A-4147-A177-3AD203B41FA5}">
                      <a16:colId xmlns:a16="http://schemas.microsoft.com/office/drawing/2014/main" val="5510573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Zone de menace (ZM)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390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/>
                      <a:r>
                        <a:rPr lang="fr-FR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Peut bouger que pour </a:t>
                      </a:r>
                      <a:r>
                        <a:rPr lang="fr-FR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passer à travers, par-dessus ou par-dessous un élément ennemi. Le mouvement doit laisser libre le socle ennemi.</a:t>
                      </a:r>
                      <a:endParaRPr lang="fr-F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8782252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803790"/>
              </p:ext>
            </p:extLst>
          </p:nvPr>
        </p:nvGraphicFramePr>
        <p:xfrm>
          <a:off x="143164" y="3918177"/>
          <a:ext cx="3061930" cy="1463040"/>
        </p:xfrm>
        <a:graphic>
          <a:graphicData uri="http://schemas.openxmlformats.org/drawingml/2006/table">
            <a:tbl>
              <a:tblPr firstRow="1" firstCol="1" bandRow="1"/>
              <a:tblGrid>
                <a:gridCol w="633478">
                  <a:extLst>
                    <a:ext uri="{9D8B030D-6E8A-4147-A177-3AD203B41FA5}">
                      <a16:colId xmlns:a16="http://schemas.microsoft.com/office/drawing/2014/main" val="2490323854"/>
                    </a:ext>
                  </a:extLst>
                </a:gridCol>
                <a:gridCol w="2428452">
                  <a:extLst>
                    <a:ext uri="{9D8B030D-6E8A-4147-A177-3AD203B41FA5}">
                      <a16:colId xmlns:a16="http://schemas.microsoft.com/office/drawing/2014/main" val="96972771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Interpénétration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163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Aériens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travers 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toute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troupe terrestre 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(sauf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en recul)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800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Terrestre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travers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tout espion, s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ous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tout aérien ami (non en combat) ou volant/héros aérien ennemi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5866969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Espion et Dieu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travers tout ami ou ennemi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115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Magicien</a:t>
                      </a:r>
                      <a:endParaRPr lang="fr-FR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travers tout ami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6086887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760136"/>
              </p:ext>
            </p:extLst>
          </p:nvPr>
        </p:nvGraphicFramePr>
        <p:xfrm>
          <a:off x="143165" y="6745065"/>
          <a:ext cx="3080980" cy="3718560"/>
        </p:xfrm>
        <a:graphic>
          <a:graphicData uri="http://schemas.openxmlformats.org/drawingml/2006/table">
            <a:tbl>
              <a:tblPr firstRow="1" firstCol="1" bandRow="1"/>
              <a:tblGrid>
                <a:gridCol w="608291">
                  <a:extLst>
                    <a:ext uri="{9D8B030D-6E8A-4147-A177-3AD203B41FA5}">
                      <a16:colId xmlns:a16="http://schemas.microsoft.com/office/drawing/2014/main" val="1313092335"/>
                    </a:ext>
                  </a:extLst>
                </a:gridCol>
                <a:gridCol w="2472689">
                  <a:extLst>
                    <a:ext uri="{9D8B030D-6E8A-4147-A177-3AD203B41FA5}">
                      <a16:colId xmlns:a16="http://schemas.microsoft.com/office/drawing/2014/main" val="57129885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Facteurs tactiques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35059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Aérien</a:t>
                      </a:r>
                      <a:r>
                        <a:rPr lang="fr-FR" sz="10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sans soutien de troupe terrestre ne peut capturer zone bâtie ou campement.</a:t>
                      </a:r>
                      <a:endParaRPr lang="fr-FR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214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i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</a:t>
                      </a:r>
                      <a:r>
                        <a:rPr lang="fr-FR" sz="1000" i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cible d’un sort et 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000" i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Sort traverse </a:t>
                      </a:r>
                      <a:r>
                        <a:rPr lang="fr-FR" sz="10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rivière ou voie navigable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0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sort passe</a:t>
                      </a:r>
                      <a:r>
                        <a:rPr lang="fr-FR" sz="100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 LB Clerc/Paladin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Cible est dans bois, oasis ou zone bâtie</a:t>
                      </a:r>
                      <a:endParaRPr lang="fr-FR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901705"/>
                  </a:ext>
                </a:extLst>
              </a:tr>
              <a:tr h="17011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fr-FR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Elément du Général  (CC ou ciblé au 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tir/enchantement)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8939376"/>
                  </a:ext>
                </a:extLst>
              </a:tr>
              <a:tr h="17011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Surélevé</a:t>
                      </a:r>
                      <a:r>
                        <a:rPr lang="fr-FR" sz="1000" baseline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/berge 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sauf contre aérien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273565"/>
                  </a:ext>
                </a:extLst>
              </a:tr>
              <a:tr h="17145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chaque 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débord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(sauf Dragon qui n’en bénéficie pas ni n’en donne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127234"/>
                  </a:ext>
                </a:extLst>
              </a:tr>
              <a:tr h="16598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chaque soutient au 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sort 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(max : -2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084272"/>
                  </a:ext>
                </a:extLst>
              </a:tr>
              <a:tr h="257747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Corps à corps en T. </a:t>
                      </a:r>
                      <a:r>
                        <a:rPr lang="fr-FR" sz="10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Diff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(sauf Aux, Wb, </a:t>
                      </a:r>
                      <a:r>
                        <a:rPr lang="fr-FR" sz="10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Bw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Ps, Bête, Embusqué)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308094"/>
                  </a:ext>
                </a:extLst>
              </a:tr>
              <a:tr h="17526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Aérien avec côté en contact d’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front ennemi qui est dans bois, oasis zone bâtie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170777"/>
                  </a:ext>
                </a:extLst>
              </a:tr>
              <a:tr h="26289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troupe (sauf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embusqué aquatique) 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avec bord en contact d’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front d’un Embusqué aquatique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0906130"/>
                  </a:ext>
                </a:extLst>
              </a:tr>
              <a:tr h="26289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Magicien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lançant sort sur Magicien à moins 6 LB de son campement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1890512"/>
                  </a:ext>
                </a:extLst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822698"/>
              </p:ext>
            </p:extLst>
          </p:nvPr>
        </p:nvGraphicFramePr>
        <p:xfrm>
          <a:off x="143164" y="5426893"/>
          <a:ext cx="3053833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3053833">
                  <a:extLst>
                    <a:ext uri="{9D8B030D-6E8A-4147-A177-3AD203B41FA5}">
                      <a16:colId xmlns:a16="http://schemas.microsoft.com/office/drawing/2014/main" val="40590498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Tir à distance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5177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Magicien :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 LB - </a:t>
                      </a:r>
                      <a:r>
                        <a:rPr lang="fr-FR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Tir possible pendant son tour </a:t>
                      </a:r>
                      <a:r>
                        <a:rPr lang="fr-FR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à 360° même hors de vue ou si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 cible est en </a:t>
                      </a:r>
                      <a:r>
                        <a:rPr lang="fr-FR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CR. Ignore résultat défavorable sauf contre Dieu ou Magicien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i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</a:t>
                      </a:r>
                      <a:r>
                        <a:rPr lang="fr-FR" sz="1000" i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deux « un » sont obtenus, le magicien s’ensorcelle</a:t>
                      </a:r>
                      <a:endParaRPr lang="fr-FR" sz="10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28581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Tir </a:t>
                      </a:r>
                      <a:r>
                        <a:rPr lang="fr-FR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 aériens</a:t>
                      </a:r>
                      <a:r>
                        <a:rPr lang="fr-FR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</a:t>
                      </a:r>
                      <a:r>
                        <a:rPr lang="fr-FR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Tir possible par-dessus troupes terrestres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9911094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96656"/>
              </p:ext>
            </p:extLst>
          </p:nvPr>
        </p:nvGraphicFramePr>
        <p:xfrm>
          <a:off x="203717" y="46489"/>
          <a:ext cx="3040193" cy="1541526"/>
        </p:xfrm>
        <a:graphic>
          <a:graphicData uri="http://schemas.openxmlformats.org/drawingml/2006/table">
            <a:tbl>
              <a:tblPr firstRow="1" firstCol="1" bandRow="1"/>
              <a:tblGrid>
                <a:gridCol w="669740">
                  <a:extLst>
                    <a:ext uri="{9D8B030D-6E8A-4147-A177-3AD203B41FA5}">
                      <a16:colId xmlns:a16="http://schemas.microsoft.com/office/drawing/2014/main" val="2167035882"/>
                    </a:ext>
                  </a:extLst>
                </a:gridCol>
                <a:gridCol w="2370453">
                  <a:extLst>
                    <a:ext uri="{9D8B030D-6E8A-4147-A177-3AD203B41FA5}">
                      <a16:colId xmlns:a16="http://schemas.microsoft.com/office/drawing/2014/main" val="76179250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Modificateurs de PIP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07646"/>
                  </a:ext>
                </a:extLst>
              </a:tr>
              <a:tr h="1005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 PIP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Sauf 1er tour si Magicien ou Aériens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33876"/>
                  </a:ext>
                </a:extLst>
              </a:tr>
              <a:tr h="256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PIP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Déployer Dragon ou Dieu (s’en va si PIP=1)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Désensorceler Magicien ou Héros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137376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 2 puis 3 PIP</a:t>
                      </a:r>
                      <a:endParaRPr lang="fr-FR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>
                          <a:latin typeface="+mn-lt"/>
                        </a:rPr>
                        <a:t>Déployer les</a:t>
                      </a:r>
                      <a:r>
                        <a:rPr lang="fr-FR" sz="1000" baseline="0" dirty="0" smtClean="0">
                          <a:latin typeface="+mn-lt"/>
                        </a:rPr>
                        <a:t> embusqués la 1</a:t>
                      </a:r>
                      <a:r>
                        <a:rPr lang="fr-FR" sz="1000" baseline="30000" dirty="0" smtClean="0">
                          <a:latin typeface="+mn-lt"/>
                        </a:rPr>
                        <a:t>ère</a:t>
                      </a:r>
                      <a:r>
                        <a:rPr lang="fr-FR" sz="1000" baseline="0" dirty="0" smtClean="0">
                          <a:latin typeface="+mn-lt"/>
                        </a:rPr>
                        <a:t>, 2</a:t>
                      </a:r>
                      <a:r>
                        <a:rPr lang="fr-FR" sz="1000" baseline="30000" dirty="0" smtClean="0">
                          <a:latin typeface="+mn-lt"/>
                        </a:rPr>
                        <a:t>ème</a:t>
                      </a:r>
                      <a:r>
                        <a:rPr lang="fr-FR" sz="1000" baseline="0" dirty="0" smtClean="0">
                          <a:latin typeface="+mn-lt"/>
                        </a:rPr>
                        <a:t> puis 3</a:t>
                      </a:r>
                      <a:r>
                        <a:rPr lang="fr-FR" sz="1000" baseline="30000" dirty="0" smtClean="0">
                          <a:latin typeface="+mn-lt"/>
                        </a:rPr>
                        <a:t>ème</a:t>
                      </a:r>
                      <a:r>
                        <a:rPr lang="fr-FR" sz="1000" baseline="0" dirty="0" smtClean="0">
                          <a:latin typeface="+mn-lt"/>
                        </a:rPr>
                        <a:t> et dernière fois (si détruit ne peuvent plus être invoqués)</a:t>
                      </a:r>
                      <a:endParaRPr lang="fr-FR" sz="1000" dirty="0">
                        <a:latin typeface="+mn-lt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587827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PIP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>
                          <a:latin typeface="+mn-lt"/>
                        </a:rPr>
                        <a:t>Ensorceler</a:t>
                      </a:r>
                      <a:r>
                        <a:rPr lang="fr-FR" sz="1000" baseline="0" dirty="0" smtClean="0">
                          <a:latin typeface="+mn-lt"/>
                        </a:rPr>
                        <a:t> (phase de tir)</a:t>
                      </a:r>
                      <a:endParaRPr lang="fr-FR" sz="1000" dirty="0">
                        <a:latin typeface="+mn-lt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120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+1PIP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>
                          <a:latin typeface="+mn-lt"/>
                        </a:rPr>
                        <a:t>Soutenir un sort (max 2)</a:t>
                      </a:r>
                      <a:endParaRPr lang="fr-FR" sz="1000" dirty="0">
                        <a:latin typeface="+mn-lt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000190"/>
                  </a:ext>
                </a:extLst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4867"/>
              </p:ext>
            </p:extLst>
          </p:nvPr>
        </p:nvGraphicFramePr>
        <p:xfrm>
          <a:off x="203717" y="1658494"/>
          <a:ext cx="3016379" cy="1533906"/>
        </p:xfrm>
        <a:graphic>
          <a:graphicData uri="http://schemas.openxmlformats.org/drawingml/2006/table">
            <a:tbl>
              <a:tblPr firstRow="1" firstCol="1" bandRow="1"/>
              <a:tblGrid>
                <a:gridCol w="3016379">
                  <a:extLst>
                    <a:ext uri="{9D8B030D-6E8A-4147-A177-3AD203B41FA5}">
                      <a16:colId xmlns:a16="http://schemas.microsoft.com/office/drawing/2014/main" val="2167035882"/>
                    </a:ext>
                  </a:extLst>
                </a:gridCol>
              </a:tblGrid>
              <a:tr h="181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Précision mouvement aériens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207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 forme de groupe qu’avec aériens.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Peuvent</a:t>
                      </a: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traverser tout terrain et même s’y arrêter (sauf bois, oasis et zone bâtie).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 peuvent être engagé (sauf par Paladin et Héros ; et les Dieux par les Clercs).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 bénéficie </a:t>
                      </a: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 </a:t>
                      </a: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</a:t>
                      </a: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mouvements </a:t>
                      </a: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 route.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Sont détruits </a:t>
                      </a: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recul ou </a:t>
                      </a: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repoussé avec arrière en </a:t>
                      </a: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contact </a:t>
                      </a: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d’un bois</a:t>
                      </a:r>
                      <a:r>
                        <a:rPr lang="fr-FR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oasis ou zone bâtie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33876"/>
                  </a:ext>
                </a:extLst>
              </a:tr>
            </a:tbl>
          </a:graphicData>
        </a:graphic>
      </p:graphicFrame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932923"/>
              </p:ext>
            </p:extLst>
          </p:nvPr>
        </p:nvGraphicFramePr>
        <p:xfrm>
          <a:off x="3470005" y="476322"/>
          <a:ext cx="3706973" cy="3613023"/>
        </p:xfrm>
        <a:graphic>
          <a:graphicData uri="http://schemas.openxmlformats.org/drawingml/2006/table">
            <a:tbl>
              <a:tblPr firstRow="1" firstCol="1" bandRow="1"/>
              <a:tblGrid>
                <a:gridCol w="540735">
                  <a:extLst>
                    <a:ext uri="{9D8B030D-6E8A-4147-A177-3AD203B41FA5}">
                      <a16:colId xmlns:a16="http://schemas.microsoft.com/office/drawing/2014/main" val="2133974100"/>
                    </a:ext>
                  </a:extLst>
                </a:gridCol>
                <a:gridCol w="489109">
                  <a:extLst>
                    <a:ext uri="{9D8B030D-6E8A-4147-A177-3AD203B41FA5}">
                      <a16:colId xmlns:a16="http://schemas.microsoft.com/office/drawing/2014/main" val="4137238198"/>
                    </a:ext>
                  </a:extLst>
                </a:gridCol>
                <a:gridCol w="472503">
                  <a:extLst>
                    <a:ext uri="{9D8B030D-6E8A-4147-A177-3AD203B41FA5}">
                      <a16:colId xmlns:a16="http://schemas.microsoft.com/office/drawing/2014/main" val="3744357995"/>
                    </a:ext>
                  </a:extLst>
                </a:gridCol>
                <a:gridCol w="523584">
                  <a:extLst>
                    <a:ext uri="{9D8B030D-6E8A-4147-A177-3AD203B41FA5}">
                      <a16:colId xmlns:a16="http://schemas.microsoft.com/office/drawing/2014/main" val="3603185964"/>
                    </a:ext>
                  </a:extLst>
                </a:gridCol>
                <a:gridCol w="734743">
                  <a:extLst>
                    <a:ext uri="{9D8B030D-6E8A-4147-A177-3AD203B41FA5}">
                      <a16:colId xmlns:a16="http://schemas.microsoft.com/office/drawing/2014/main" val="1360679258"/>
                    </a:ext>
                  </a:extLst>
                </a:gridCol>
                <a:gridCol w="520996">
                  <a:extLst>
                    <a:ext uri="{9D8B030D-6E8A-4147-A177-3AD203B41FA5}">
                      <a16:colId xmlns:a16="http://schemas.microsoft.com/office/drawing/2014/main" val="3182901143"/>
                    </a:ext>
                  </a:extLst>
                </a:gridCol>
                <a:gridCol w="425303">
                  <a:extLst>
                    <a:ext uri="{9D8B030D-6E8A-4147-A177-3AD203B41FA5}">
                      <a16:colId xmlns:a16="http://schemas.microsoft.com/office/drawing/2014/main" val="2828700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Facteurs de combat vs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Mouvement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52023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Troupe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In.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Mo./Ae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TDeg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A/Di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1483984"/>
                  </a:ext>
                </a:extLst>
              </a:tr>
              <a:tr h="4762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70354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Dieu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531092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Dragon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495246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Héros Aérien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09944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Vaisseau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23359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Volant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185160"/>
                  </a:ext>
                </a:extLst>
              </a:tr>
              <a:tr h="4762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4593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Clerc</a:t>
                      </a: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solide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206206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Clerc</a:t>
                      </a: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rapide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163643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Magicien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solid</a:t>
                      </a: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80256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Magicien </a:t>
                      </a:r>
                      <a:r>
                        <a:rPr lang="fr-FR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rapid</a:t>
                      </a: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04377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Embusqué</a:t>
                      </a: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soli.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44604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Embusqué</a:t>
                      </a: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rap.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68396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Espion </a:t>
                      </a: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rapide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9762034"/>
                  </a:ext>
                </a:extLst>
              </a:tr>
              <a:tr h="4762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25273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Béhémoth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93406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Bête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507953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Héros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691515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Paladin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272095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07413"/>
              </p:ext>
            </p:extLst>
          </p:nvPr>
        </p:nvGraphicFramePr>
        <p:xfrm>
          <a:off x="3470005" y="4212089"/>
          <a:ext cx="3706973" cy="5878830"/>
        </p:xfrm>
        <a:graphic>
          <a:graphicData uri="http://schemas.openxmlformats.org/drawingml/2006/table">
            <a:tbl>
              <a:tblPr firstRow="1" firstCol="1" bandRow="1"/>
              <a:tblGrid>
                <a:gridCol w="487392">
                  <a:extLst>
                    <a:ext uri="{9D8B030D-6E8A-4147-A177-3AD203B41FA5}">
                      <a16:colId xmlns:a16="http://schemas.microsoft.com/office/drawing/2014/main" val="3044833182"/>
                    </a:ext>
                  </a:extLst>
                </a:gridCol>
                <a:gridCol w="198986">
                  <a:extLst>
                    <a:ext uri="{9D8B030D-6E8A-4147-A177-3AD203B41FA5}">
                      <a16:colId xmlns:a16="http://schemas.microsoft.com/office/drawing/2014/main" val="1095079213"/>
                    </a:ext>
                  </a:extLst>
                </a:gridCol>
                <a:gridCol w="486705">
                  <a:extLst>
                    <a:ext uri="{9D8B030D-6E8A-4147-A177-3AD203B41FA5}">
                      <a16:colId xmlns:a16="http://schemas.microsoft.com/office/drawing/2014/main" val="2063002775"/>
                    </a:ext>
                  </a:extLst>
                </a:gridCol>
                <a:gridCol w="1462177">
                  <a:extLst>
                    <a:ext uri="{9D8B030D-6E8A-4147-A177-3AD203B41FA5}">
                      <a16:colId xmlns:a16="http://schemas.microsoft.com/office/drawing/2014/main" val="301913175"/>
                    </a:ext>
                  </a:extLst>
                </a:gridCol>
                <a:gridCol w="1071713">
                  <a:extLst>
                    <a:ext uri="{9D8B030D-6E8A-4147-A177-3AD203B41FA5}">
                      <a16:colId xmlns:a16="http://schemas.microsoft.com/office/drawing/2014/main" val="26551443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Résultat de combat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70030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Totaux égaux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55116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Troupe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Détruit par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32347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Héros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Héros en CR  si les 2 résultats impairs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25813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Magicien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Paladin en CR  si les 2 résultats impairs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188145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Paladin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Magicien en CR  si les 2 résultats impairs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792912"/>
                  </a:ext>
                </a:extLst>
              </a:tr>
              <a:tr h="4762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746947"/>
                  </a:ext>
                </a:extLst>
              </a:tr>
              <a:tr h="4762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inférieur mais &gt; à la moitié du résultat adverse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56322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Troupe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Détruit par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00595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Dieu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Ma, Cl, Di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583691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Dragon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057293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Vaisseau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 si Mg sinon 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88847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Volant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 si Mg sinon 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69194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Héros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He, Pa Art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Ens. si Ma, sinon 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0093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Paladin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Tous en contact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89217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Behemo</a:t>
                      </a:r>
                      <a:r>
                        <a:rPr lang="fr-FR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.(*)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 si Mg, Dr, Art sinon 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846332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Bête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Montés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88048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Clerc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 en T. dégagé ; Wb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45900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Embus.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 du CdB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73049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Espion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33990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Magicien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Di, Dr, He, HeAe, Pa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Ens. si Ma, sinon 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315385"/>
                  </a:ext>
                </a:extLst>
              </a:tr>
              <a:tr h="4762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205284"/>
                  </a:ext>
                </a:extLst>
              </a:tr>
              <a:tr h="6159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inférieur à la moitié du résultat adverse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47681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Troupe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Résultat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74668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Volant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Détruit si He,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Dr, Di, Va, Vo, Pa, Ar ; Sinon Fuit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076494"/>
                  </a:ext>
                </a:extLst>
              </a:tr>
            </a:tbl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3935895" y="46489"/>
            <a:ext cx="2896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Aide de jeu DBA « Mirabilis »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3243910" y="10090919"/>
            <a:ext cx="4370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 smtClean="0"/>
              <a:t>(*) Les </a:t>
            </a:r>
            <a:r>
              <a:rPr lang="fr-FR" sz="900" dirty="0"/>
              <a:t>troupes battues par un Béhémoth sur un résultat supérieur (ou doublement </a:t>
            </a:r>
            <a:endParaRPr lang="fr-FR" sz="900" dirty="0" smtClean="0"/>
          </a:p>
          <a:p>
            <a:r>
              <a:rPr lang="fr-FR" sz="900" dirty="0" smtClean="0"/>
              <a:t>supérieur</a:t>
            </a:r>
            <a:r>
              <a:rPr lang="fr-FR" sz="900" dirty="0"/>
              <a:t>) subissent les mêmes résultats que si elles avaient été battues par un </a:t>
            </a:r>
            <a:r>
              <a:rPr lang="fr-FR" sz="900" dirty="0" smtClean="0"/>
              <a:t>Eléphant. 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220554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</TotalTime>
  <Words>745</Words>
  <Application>Microsoft Office PowerPoint</Application>
  <PresentationFormat>Personnalisé</PresentationFormat>
  <Paragraphs>254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Pascal</dc:creator>
  <cp:lastModifiedBy>Pascal Olivier</cp:lastModifiedBy>
  <cp:revision>36</cp:revision>
  <dcterms:created xsi:type="dcterms:W3CDTF">2019-04-10T20:28:06Z</dcterms:created>
  <dcterms:modified xsi:type="dcterms:W3CDTF">2019-08-01T22:21:25Z</dcterms:modified>
</cp:coreProperties>
</file>